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59" r:id="rId4"/>
    <p:sldId id="279" r:id="rId5"/>
    <p:sldId id="262" r:id="rId6"/>
    <p:sldId id="265" r:id="rId7"/>
    <p:sldId id="264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CA6EB-3F1F-D56E-B2EE-39316187AA6F}" v="567" dt="2023-10-29T15:01:23.148"/>
    <p1510:client id="{75BC4122-3076-ECFC-D3BF-32B6DCF58B94}" v="2173" dt="2023-10-28T22:22:25.223"/>
    <p1510:client id="{7EF3022B-15BB-6E9E-8544-E0174726380B}" v="1" dt="2023-10-29T22:08:15.733"/>
    <p1510:client id="{80D1761C-E032-209F-0FAA-526179D1E571}" v="442" dt="2023-10-28T20:27:02.749"/>
    <p1510:client id="{9975ADE0-820D-1307-F061-AA6575A3DE83}" v="1345" dt="2023-10-29T22:01:28.771"/>
    <p1510:client id="{A564191A-6363-0A3D-DF37-942929BD0F1E}" v="22" dt="2023-10-29T22:03:18.675"/>
    <p1510:client id="{AEC9413B-26C0-BF6B-44C3-9113ED4895F5}" v="32" dt="2023-10-29T09:08:41.703"/>
    <p1510:client id="{D0786FF1-9503-4352-AF22-1D64AD7E19D4}" v="29" dt="2023-10-28T18:42:00.250"/>
    <p1510:client id="{EB92ACAD-0CBC-66D1-07A1-A41274C53F68}" v="11" dt="2023-10-29T21:48:38.156"/>
    <p1510:client id="{F49CFE5A-3861-DF15-4F0F-67DF307584A7}" v="1043" dt="2023-10-28T22:23:0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E39A10-6471-71C7-9B72-5538F150EF1F}"/>
              </a:ext>
            </a:extLst>
          </p:cNvPr>
          <p:cNvSpPr txBox="1"/>
          <p:nvPr/>
        </p:nvSpPr>
        <p:spPr>
          <a:xfrm>
            <a:off x="993004" y="1600200"/>
            <a:ext cx="10093412" cy="28438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Sitka Heading"/>
                <a:ea typeface="+mj-ea"/>
                <a:cs typeface="+mj-cs"/>
              </a:rPr>
              <a:t>All roads lead to </a:t>
            </a:r>
            <a:r>
              <a:rPr lang="en-US" sz="4400" kern="1200" err="1">
                <a:latin typeface="Sitka Heading"/>
                <a:ea typeface="+mj-ea"/>
                <a:cs typeface="+mj-cs"/>
              </a:rPr>
              <a:t>Ostrołęka</a:t>
            </a:r>
            <a:endParaRPr lang="en-US" sz="4400" kern="1200">
              <a:latin typeface="Sitka Heading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>
              <a:latin typeface="Sitka Heading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 </a:t>
            </a:r>
            <a:r>
              <a:rPr lang="en-US" sz="4400" kern="1200" err="1">
                <a:latin typeface="Georgia Pro"/>
                <a:ea typeface="+mj-ea"/>
                <a:cs typeface="+mj-cs"/>
              </a:rPr>
              <a:t>Wszystkie</a:t>
            </a:r>
            <a:r>
              <a:rPr lang="en-US" sz="4400" kern="1200">
                <a:latin typeface="Georgia Pro"/>
                <a:ea typeface="+mj-ea"/>
                <a:cs typeface="+mj-cs"/>
              </a:rPr>
              <a:t> </a:t>
            </a:r>
            <a:r>
              <a:rPr lang="en-US" sz="4400" kern="1200" err="1">
                <a:latin typeface="Georgia Pro"/>
                <a:ea typeface="+mj-ea"/>
                <a:cs typeface="+mj-cs"/>
              </a:rPr>
              <a:t>drogi</a:t>
            </a:r>
            <a:r>
              <a:rPr lang="en-US" sz="4400" kern="1200">
                <a:latin typeface="Georgia Pro"/>
                <a:ea typeface="+mj-ea"/>
                <a:cs typeface="+mj-cs"/>
              </a:rPr>
              <a:t> </a:t>
            </a:r>
            <a:r>
              <a:rPr lang="en-US" sz="4400" kern="1200" err="1">
                <a:latin typeface="Georgia Pro"/>
                <a:ea typeface="+mj-ea"/>
                <a:cs typeface="+mj-cs"/>
              </a:rPr>
              <a:t>prowadzą</a:t>
            </a:r>
            <a:r>
              <a:rPr lang="en-US" sz="4400" kern="1200">
                <a:latin typeface="Georgia Pro"/>
                <a:ea typeface="+mj-ea"/>
                <a:cs typeface="+mj-cs"/>
              </a:rPr>
              <a:t> do </a:t>
            </a:r>
            <a:r>
              <a:rPr lang="en-US" sz="4400" kern="1200" err="1">
                <a:latin typeface="Georgia Pro"/>
                <a:ea typeface="+mj-ea"/>
                <a:cs typeface="+mj-cs"/>
              </a:rPr>
              <a:t>Ostrołęki</a:t>
            </a:r>
            <a:endParaRPr lang="en-US" sz="4400" kern="1200">
              <a:latin typeface="Georgia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7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209CE7-91B1-CA83-5060-BD79BC8E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6" y="1302871"/>
            <a:ext cx="2933195" cy="4182208"/>
          </a:xfrm>
        </p:spPr>
        <p:txBody>
          <a:bodyPr anchor="b">
            <a:normAutofit/>
          </a:bodyPr>
          <a:lstStyle/>
          <a:p>
            <a:pPr algn="ctr"/>
            <a:r>
              <a:rPr lang="pl-PL" sz="2000">
                <a:latin typeface="Sitka Heading"/>
              </a:rPr>
              <a:t>"Kugiel" </a:t>
            </a:r>
            <a:r>
              <a:rPr lang="pl-PL" sz="2000" err="1">
                <a:latin typeface="Sitka Heading"/>
              </a:rPr>
              <a:t>is</a:t>
            </a:r>
            <a:r>
              <a:rPr lang="pl-PL" sz="2000">
                <a:latin typeface="Sitka Heading"/>
              </a:rPr>
              <a:t> one of the most </a:t>
            </a:r>
            <a:r>
              <a:rPr lang="pl-PL" sz="2000" err="1">
                <a:latin typeface="Sitka Heading"/>
              </a:rPr>
              <a:t>known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restaurants</a:t>
            </a:r>
            <a:r>
              <a:rPr lang="pl-PL" sz="2000">
                <a:latin typeface="Sitka Heading"/>
              </a:rPr>
              <a:t> in Ostrołęka. </a:t>
            </a:r>
            <a:r>
              <a:rPr lang="pl-PL" sz="2000" err="1">
                <a:latin typeface="Sitka Heading"/>
              </a:rPr>
              <a:t>You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can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eat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there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traditional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regional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dishes</a:t>
            </a:r>
            <a:r>
              <a:rPr lang="pl-PL" sz="2000">
                <a:latin typeface="Sitka Heading"/>
              </a:rPr>
              <a:t>.</a:t>
            </a:r>
            <a:br>
              <a:rPr lang="pl-PL" sz="2000">
                <a:latin typeface="Sitka Heading"/>
              </a:rPr>
            </a:br>
            <a:br>
              <a:rPr lang="pl-PL" sz="1800">
                <a:latin typeface="Georgia Pro"/>
              </a:rPr>
            </a:br>
            <a:r>
              <a:rPr lang="pl-PL" sz="1800">
                <a:latin typeface="Georgia Pro"/>
              </a:rPr>
              <a:t> </a:t>
            </a:r>
            <a:br>
              <a:rPr lang="pl-PL" sz="1800">
                <a:latin typeface="Georgia Pro"/>
              </a:rPr>
            </a:br>
            <a:r>
              <a:rPr lang="pl-PL" sz="2000">
                <a:latin typeface="Georgia Pro"/>
              </a:rPr>
              <a:t>Restauracja ,,Kugiel" to jedna z najbardziej znanych w </a:t>
            </a:r>
            <a:r>
              <a:rPr lang="pl-PL" sz="2000" err="1">
                <a:latin typeface="Georgia Pro"/>
              </a:rPr>
              <a:t>Ostrołece</a:t>
            </a:r>
            <a:r>
              <a:rPr lang="pl-PL" sz="2000">
                <a:latin typeface="Georgia Pro"/>
              </a:rPr>
              <a:t>. Możemy w nim zjeść tradycyjne dania kurpiowskie.</a:t>
            </a:r>
          </a:p>
        </p:txBody>
      </p:sp>
      <p:pic>
        <p:nvPicPr>
          <p:cNvPr id="4" name="Symbol zastępczy zawartości 3" descr="Obraz zawierający ściana, w pomieszczeniu, aranżacja wnętrz, sufit&#10;&#10;Opis wygenerowany automatycznie">
            <a:extLst>
              <a:ext uri="{FF2B5EF4-FFF2-40B4-BE49-F238E27FC236}">
                <a16:creationId xmlns:a16="http://schemas.microsoft.com/office/drawing/2014/main" id="{DF118943-A105-78A6-2B02-E26765716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0887" y="1819774"/>
            <a:ext cx="5715000" cy="3219450"/>
          </a:xfrm>
        </p:spPr>
      </p:pic>
    </p:spTree>
    <p:extLst>
      <p:ext uri="{BB962C8B-B14F-4D97-AF65-F5344CB8AC3E}">
        <p14:creationId xmlns:p14="http://schemas.microsoft.com/office/powerpoint/2010/main" val="41365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ymbol zastępczy zawartości 3" descr="Obraz zawierający tekst, Czcionka, pismo odręczne, typografia&#10;&#10;Opis wygenerowany automatycznie">
            <a:extLst>
              <a:ext uri="{FF2B5EF4-FFF2-40B4-BE49-F238E27FC236}">
                <a16:creationId xmlns:a16="http://schemas.microsoft.com/office/drawing/2014/main" id="{3B314332-3774-9938-4D6C-6B698D5FE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0411" y="1367066"/>
            <a:ext cx="4185440" cy="4114800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78912B3-EE4F-9F02-F617-CA38C0F58AEE}"/>
              </a:ext>
            </a:extLst>
          </p:cNvPr>
          <p:cNvSpPr txBox="1"/>
          <p:nvPr/>
        </p:nvSpPr>
        <p:spPr>
          <a:xfrm>
            <a:off x="1379482" y="1537137"/>
            <a:ext cx="4611413" cy="36063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0E2471-D8CD-E188-B5D7-907D56C9038D}"/>
              </a:ext>
            </a:extLst>
          </p:cNvPr>
          <p:cNvSpPr txBox="1"/>
          <p:nvPr/>
        </p:nvSpPr>
        <p:spPr>
          <a:xfrm>
            <a:off x="1497724" y="1753913"/>
            <a:ext cx="4020206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>
                <a:latin typeface="Sitka Heading"/>
              </a:rPr>
              <a:t>Cafe ,,Rialto" </a:t>
            </a:r>
            <a:r>
              <a:rPr lang="pl-PL" sz="2000" err="1">
                <a:latin typeface="Sitka Heading"/>
              </a:rPr>
              <a:t>offers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various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dishes</a:t>
            </a:r>
            <a:r>
              <a:rPr lang="pl-PL" sz="2000">
                <a:latin typeface="Sitka Heading"/>
              </a:rPr>
              <a:t>, </a:t>
            </a:r>
            <a:r>
              <a:rPr lang="pl-PL" sz="2000" err="1">
                <a:latin typeface="Sitka Heading"/>
              </a:rPr>
              <a:t>everyone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will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find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something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special</a:t>
            </a:r>
            <a:r>
              <a:rPr lang="pl-PL" sz="2000">
                <a:latin typeface="Sitka Heading"/>
              </a:rPr>
              <a:t> for </a:t>
            </a:r>
            <a:r>
              <a:rPr lang="pl-PL" sz="2000" err="1">
                <a:latin typeface="Sitka Heading"/>
              </a:rPr>
              <a:t>themselves</a:t>
            </a:r>
            <a:r>
              <a:rPr lang="pl-PL" sz="2000">
                <a:latin typeface="Sitka Heading"/>
              </a:rPr>
              <a:t>. The </a:t>
            </a:r>
            <a:r>
              <a:rPr lang="pl-PL" sz="2000" err="1">
                <a:latin typeface="Sitka Heading"/>
              </a:rPr>
              <a:t>ice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cream</a:t>
            </a:r>
            <a:r>
              <a:rPr lang="pl-PL" sz="2000">
                <a:latin typeface="Sitka Heading"/>
              </a:rPr>
              <a:t> and a </a:t>
            </a:r>
            <a:r>
              <a:rPr lang="pl-PL" sz="2000" err="1">
                <a:latin typeface="Sitka Heading"/>
              </a:rPr>
              <a:t>coffe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it's</a:t>
            </a:r>
            <a:r>
              <a:rPr lang="pl-PL" sz="2000">
                <a:latin typeface="Sitka Heading"/>
              </a:rPr>
              <a:t> a </a:t>
            </a:r>
            <a:r>
              <a:rPr lang="pl-PL" sz="2000" err="1">
                <a:latin typeface="Sitka Heading"/>
              </a:rPr>
              <a:t>must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hile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visiting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this</a:t>
            </a:r>
            <a:r>
              <a:rPr lang="pl-PL" sz="2000">
                <a:latin typeface="Sitka Heading"/>
              </a:rPr>
              <a:t> place.</a:t>
            </a:r>
          </a:p>
          <a:p>
            <a:endParaRPr lang="pl-PL" sz="2000">
              <a:latin typeface="Sitka Heading"/>
            </a:endParaRPr>
          </a:p>
          <a:p>
            <a:r>
              <a:rPr lang="pl-PL" sz="2000">
                <a:latin typeface="Georgia Pro"/>
              </a:rPr>
              <a:t>Kafeteria ,,Rialto" oferuje różnorodne dania, każdy znajdzie w niej coś dla siebie. Jeśli tutaj jesteś, to aż żal nie spróbować lodów i kawy.</a:t>
            </a:r>
          </a:p>
        </p:txBody>
      </p:sp>
    </p:spTree>
    <p:extLst>
      <p:ext uri="{BB962C8B-B14F-4D97-AF65-F5344CB8AC3E}">
        <p14:creationId xmlns:p14="http://schemas.microsoft.com/office/powerpoint/2010/main" val="17295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A9BAC6-47BD-8C87-10B3-F2A97A6C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43" y="1712219"/>
            <a:ext cx="4121879" cy="33098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>
                <a:latin typeface="Sitka Heading"/>
                <a:cs typeface="Calibri Light"/>
              </a:rPr>
              <a:t>Bliny </a:t>
            </a:r>
            <a:r>
              <a:rPr lang="en-US" sz="2400" err="1">
                <a:latin typeface="Sitka Heading"/>
                <a:cs typeface="Calibri Light"/>
              </a:rPr>
              <a:t>Kurpiowskie</a:t>
            </a:r>
            <a:r>
              <a:rPr lang="en-US" sz="2400">
                <a:latin typeface="Sitka Heading"/>
                <a:cs typeface="Calibri Light"/>
              </a:rPr>
              <a:t> is certainly a way to make your day better.  They are flatbreads with curled milk.</a:t>
            </a:r>
            <a:br>
              <a:rPr lang="en-US" sz="2400">
                <a:latin typeface="Sitka Heading"/>
                <a:cs typeface="Calibri Light"/>
              </a:rPr>
            </a:br>
            <a:br>
              <a:rPr lang="en-US" sz="2400">
                <a:latin typeface="Sitka Heading"/>
                <a:cs typeface="Calibri Light"/>
              </a:rPr>
            </a:br>
            <a:br>
              <a:rPr lang="en-US" sz="2400">
                <a:latin typeface="Sitka Heading"/>
                <a:cs typeface="Calibri Light"/>
              </a:rPr>
            </a:br>
            <a:r>
              <a:rPr lang="pl" sz="2400">
                <a:latin typeface="Georgia Pro"/>
                <a:cs typeface="Calibri Light"/>
              </a:rPr>
              <a:t>Bliny Kurpiowskie to z pewnością sposób na umilenie sobie dnia. Są to placki z zsiadłym</a:t>
            </a:r>
            <a:r>
              <a:rPr lang="pl" sz="2400">
                <a:latin typeface="Consolas"/>
                <a:cs typeface="Calibri Light"/>
              </a:rPr>
              <a:t> </a:t>
            </a:r>
            <a:r>
              <a:rPr lang="pl" sz="2400">
                <a:latin typeface="Georgia Pro"/>
                <a:cs typeface="Calibri Light"/>
              </a:rPr>
              <a:t>mlekiem</a:t>
            </a:r>
            <a:endParaRPr lang="en-US" sz="2400" kern="1200">
              <a:latin typeface="Georgia Pro"/>
              <a:cs typeface="Calibri Light"/>
            </a:endParaRPr>
          </a:p>
        </p:txBody>
      </p:sp>
      <p:pic>
        <p:nvPicPr>
          <p:cNvPr id="6" name="Obraz 5" descr="Obraz zawierający jedzenie, Przekąska, naleśnik, talerz&#10;&#10;Opis wygenerowany automatycznie">
            <a:extLst>
              <a:ext uri="{FF2B5EF4-FFF2-40B4-BE49-F238E27FC236}">
                <a16:creationId xmlns:a16="http://schemas.microsoft.com/office/drawing/2014/main" id="{929FB605-89E7-0AB9-933F-03F4039E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33" y="1371599"/>
            <a:ext cx="34518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C2F0EF-E9F3-D4C0-CEB2-7BFA4FF2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751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latin typeface="Sitka Heading"/>
                <a:cs typeface="Calibri Light"/>
              </a:rPr>
              <a:t>And if you don't have a place to sleep...</a:t>
            </a:r>
            <a:br>
              <a:rPr lang="en-US" sz="3600">
                <a:latin typeface="Sitka Heading"/>
                <a:cs typeface="Calibri Light"/>
              </a:rPr>
            </a:br>
            <a:br>
              <a:rPr lang="en-US" sz="3600">
                <a:latin typeface="Sitka Heading"/>
                <a:cs typeface="Calibri Light"/>
              </a:rPr>
            </a:br>
            <a:br>
              <a:rPr lang="en-US" sz="3600">
                <a:latin typeface="Sitka Heading"/>
                <a:cs typeface="Calibri Light"/>
              </a:rPr>
            </a:br>
            <a:r>
              <a:rPr lang="en-US" sz="3600">
                <a:latin typeface="Georgia Pro"/>
                <a:cs typeface="Calibri Light"/>
              </a:rPr>
              <a:t>A </a:t>
            </a:r>
            <a:r>
              <a:rPr lang="en-US" sz="3600" err="1">
                <a:latin typeface="Georgia Pro"/>
                <a:cs typeface="Calibri Light"/>
              </a:rPr>
              <a:t>jeśli</a:t>
            </a:r>
            <a:r>
              <a:rPr lang="en-US" sz="3600">
                <a:latin typeface="Georgia Pro"/>
                <a:cs typeface="Calibri Light"/>
              </a:rPr>
              <a:t> </a:t>
            </a:r>
            <a:r>
              <a:rPr lang="en-US" sz="3600" err="1">
                <a:latin typeface="Georgia Pro"/>
                <a:cs typeface="Calibri Light"/>
              </a:rPr>
              <a:t>nie</a:t>
            </a:r>
            <a:r>
              <a:rPr lang="en-US" sz="3600">
                <a:latin typeface="Georgia Pro"/>
                <a:cs typeface="Calibri Light"/>
              </a:rPr>
              <a:t> </a:t>
            </a:r>
            <a:r>
              <a:rPr lang="en-US" sz="3600" err="1">
                <a:latin typeface="Georgia Pro"/>
                <a:cs typeface="Calibri Light"/>
              </a:rPr>
              <a:t>masz</a:t>
            </a:r>
            <a:r>
              <a:rPr lang="en-US" sz="3600">
                <a:latin typeface="Georgia Pro"/>
                <a:cs typeface="Calibri Light"/>
              </a:rPr>
              <a:t> </a:t>
            </a:r>
            <a:r>
              <a:rPr lang="en-US" sz="3600" err="1">
                <a:latin typeface="Georgia Pro"/>
                <a:cs typeface="Calibri Light"/>
              </a:rPr>
              <a:t>gdzie</a:t>
            </a:r>
            <a:r>
              <a:rPr lang="en-US" sz="3600">
                <a:latin typeface="Georgia Pro"/>
                <a:cs typeface="Calibri Light"/>
              </a:rPr>
              <a:t> </a:t>
            </a:r>
            <a:r>
              <a:rPr lang="en-US" sz="3600" err="1">
                <a:latin typeface="Georgia Pro"/>
                <a:cs typeface="Calibri Light"/>
              </a:rPr>
              <a:t>przenocować</a:t>
            </a:r>
            <a:r>
              <a:rPr lang="en-US" sz="3600">
                <a:latin typeface="Georgia Pro"/>
                <a:cs typeface="Calibri Light"/>
              </a:rPr>
              <a:t>...</a:t>
            </a:r>
            <a:endParaRPr lang="en-US" sz="3600" kern="120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6469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88933B-9FE3-8EE0-EE57-A554F4F2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252" y="1302871"/>
            <a:ext cx="3259766" cy="4271273"/>
          </a:xfrm>
        </p:spPr>
        <p:txBody>
          <a:bodyPr anchor="b">
            <a:normAutofit/>
          </a:bodyPr>
          <a:lstStyle/>
          <a:p>
            <a:pPr algn="ctr"/>
            <a:r>
              <a:rPr lang="pl-PL" sz="1800">
                <a:latin typeface="Sitka Heading"/>
                <a:ea typeface="Calibri Light"/>
                <a:cs typeface="Calibri Light"/>
              </a:rPr>
              <a:t>"Elba Hotel"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is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located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on the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avenue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 Wojska Polskiego 30.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It's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 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housed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in a modern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building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near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the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greenery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. The hotel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can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be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reached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very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easily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, for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example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: by public </a:t>
            </a:r>
            <a:r>
              <a:rPr lang="pl-PL" sz="1800" err="1">
                <a:latin typeface="Sitka Heading"/>
                <a:ea typeface="Calibri Light"/>
                <a:cs typeface="Calibri Light"/>
              </a:rPr>
              <a:t>transportation</a:t>
            </a:r>
            <a:r>
              <a:rPr lang="pl-PL" sz="1800">
                <a:latin typeface="Sitka Heading"/>
                <a:ea typeface="Calibri Light"/>
                <a:cs typeface="Calibri Light"/>
              </a:rPr>
              <a:t>.</a:t>
            </a:r>
            <a:br>
              <a:rPr lang="pl-PL" sz="1800">
                <a:latin typeface="Sitka Heading"/>
                <a:ea typeface="Calibri Light"/>
                <a:cs typeface="Calibri Light"/>
              </a:rPr>
            </a:br>
            <a:br>
              <a:rPr lang="pl-PL" sz="1800">
                <a:latin typeface="Georgia Pro"/>
                <a:ea typeface="Calibri Light"/>
                <a:cs typeface="Calibri Light"/>
              </a:rPr>
            </a:br>
            <a:br>
              <a:rPr lang="pl-PL" sz="1800">
                <a:latin typeface="Georgia Pro"/>
                <a:ea typeface="Calibri Light"/>
                <a:cs typeface="Calibri Light"/>
              </a:rPr>
            </a:br>
            <a:r>
              <a:rPr lang="pl-PL" sz="1800">
                <a:latin typeface="Georgia Pro"/>
                <a:ea typeface="Calibri Light"/>
                <a:cs typeface="Calibri Light"/>
              </a:rPr>
              <a:t>,,Elba Hotel" znajduje się przy </a:t>
            </a:r>
            <a:r>
              <a:rPr lang="pl-PL" sz="1800">
                <a:latin typeface="Georgia Pro"/>
                <a:ea typeface="+mj-lt"/>
                <a:cs typeface="+mj-lt"/>
              </a:rPr>
              <a:t>alei Wojska Polskiego 30. Mieści się w nowoczesnym budynku w pobliżu zieleni. Do hotelu można dojechać w bardzo łatwy sposób, np. komunikacją miejską</a:t>
            </a:r>
            <a:endParaRPr lang="pl-PL" sz="1800">
              <a:latin typeface="Georgia Pro"/>
              <a:ea typeface="Calibri Light"/>
              <a:cs typeface="Calibri Light"/>
            </a:endParaRPr>
          </a:p>
        </p:txBody>
      </p:sp>
      <p:pic>
        <p:nvPicPr>
          <p:cNvPr id="4" name="Symbol zastępczy zawartości 3" descr="Obraz zawierający na wolnym powietrzu, niebo, chmura, Pojazd lądowy&#10;&#10;Opis wygenerowany automatycznie">
            <a:extLst>
              <a:ext uri="{FF2B5EF4-FFF2-40B4-BE49-F238E27FC236}">
                <a16:creationId xmlns:a16="http://schemas.microsoft.com/office/drawing/2014/main" id="{2BDE016F-7340-F706-6C47-72FCBC115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2738" y="1396507"/>
            <a:ext cx="6096000" cy="4065984"/>
          </a:xfrm>
        </p:spPr>
      </p:pic>
    </p:spTree>
    <p:extLst>
      <p:ext uri="{BB962C8B-B14F-4D97-AF65-F5344CB8AC3E}">
        <p14:creationId xmlns:p14="http://schemas.microsoft.com/office/powerpoint/2010/main" val="41992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41DC70-B38B-D425-F12F-7BDFABB1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68" y="1313915"/>
            <a:ext cx="3754570" cy="4190956"/>
          </a:xfrm>
        </p:spPr>
        <p:txBody>
          <a:bodyPr anchor="b">
            <a:normAutofit/>
          </a:bodyPr>
          <a:lstStyle/>
          <a:p>
            <a:pPr algn="ctr"/>
            <a:r>
              <a:rPr lang="pl-PL" sz="1800">
                <a:latin typeface="Georgia Pro"/>
              </a:rPr>
              <a:t> ,,Hotel Restauracja Nad Narwią", znajdujący się przy ulicy </a:t>
            </a:r>
            <a:r>
              <a:rPr lang="pl-PL" sz="1800">
                <a:latin typeface="Georgia Pro"/>
                <a:ea typeface="+mj-lt"/>
                <a:cs typeface="+mj-lt"/>
              </a:rPr>
              <a:t>Wioślarskiej 2, to nowo odbudowany obiekt na kanwie dawnej przystani wioślarskiej. Zza okna wyłania się rzeka. Hotel także oferuje posiłki.</a:t>
            </a:r>
            <a:endParaRPr lang="pl-PL" sz="1800">
              <a:latin typeface="Georgia Pro"/>
              <a:ea typeface="Calibri Light"/>
              <a:cs typeface="Calibri Light"/>
            </a:endParaRPr>
          </a:p>
        </p:txBody>
      </p:sp>
      <p:pic>
        <p:nvPicPr>
          <p:cNvPr id="11" name="Symbol zastępczy zawartości 10" descr="Obraz zawierający na wolnym powietrzu, budynek, niebo, okno&#10;&#10;Opis wygenerowany automatycznie">
            <a:extLst>
              <a:ext uri="{FF2B5EF4-FFF2-40B4-BE49-F238E27FC236}">
                <a16:creationId xmlns:a16="http://schemas.microsoft.com/office/drawing/2014/main" id="{F59EF3CA-E05C-0A0C-D1F7-611536DD6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6231" y="1449089"/>
            <a:ext cx="5476941" cy="4114800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2E29A4A-B199-DB7D-607C-34999117DA0D}"/>
              </a:ext>
            </a:extLst>
          </p:cNvPr>
          <p:cNvSpPr txBox="1"/>
          <p:nvPr/>
        </p:nvSpPr>
        <p:spPr>
          <a:xfrm>
            <a:off x="1524000" y="1639956"/>
            <a:ext cx="3197086" cy="188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F291CD-4189-1BF0-2C39-B09A054409D0}"/>
              </a:ext>
            </a:extLst>
          </p:cNvPr>
          <p:cNvSpPr txBox="1"/>
          <p:nvPr/>
        </p:nvSpPr>
        <p:spPr>
          <a:xfrm>
            <a:off x="3130826" y="127552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A105981-10E3-0DFA-6473-6C47D36AFB54}"/>
              </a:ext>
            </a:extLst>
          </p:cNvPr>
          <p:cNvSpPr txBox="1"/>
          <p:nvPr/>
        </p:nvSpPr>
        <p:spPr>
          <a:xfrm>
            <a:off x="1275521" y="1507434"/>
            <a:ext cx="3694043" cy="18553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CB913F-3F49-3CAF-0B0B-E2D2D7096B51}"/>
              </a:ext>
            </a:extLst>
          </p:cNvPr>
          <p:cNvSpPr txBox="1"/>
          <p:nvPr/>
        </p:nvSpPr>
        <p:spPr>
          <a:xfrm>
            <a:off x="1507434" y="1523999"/>
            <a:ext cx="3180521" cy="1921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E501CC-EB8E-5E0E-30C7-3743B4330A19}"/>
              </a:ext>
            </a:extLst>
          </p:cNvPr>
          <p:cNvSpPr txBox="1"/>
          <p:nvPr/>
        </p:nvSpPr>
        <p:spPr>
          <a:xfrm>
            <a:off x="1441173" y="1507434"/>
            <a:ext cx="344556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Sitka Heading"/>
                <a:cs typeface="Calibri"/>
              </a:rPr>
              <a:t>"Hotel Restauracja Nad Narwią", </a:t>
            </a:r>
            <a:r>
              <a:rPr lang="pl-PL" err="1">
                <a:latin typeface="Sitka Heading"/>
                <a:cs typeface="Calibri"/>
              </a:rPr>
              <a:t>located</a:t>
            </a:r>
            <a:r>
              <a:rPr lang="pl-PL">
                <a:latin typeface="Sitka Heading"/>
                <a:cs typeface="Calibri"/>
              </a:rPr>
              <a:t> on Wioślarska </a:t>
            </a:r>
            <a:r>
              <a:rPr lang="pl-PL" err="1">
                <a:latin typeface="Sitka Heading"/>
                <a:cs typeface="Calibri"/>
              </a:rPr>
              <a:t>street</a:t>
            </a:r>
            <a:r>
              <a:rPr lang="pl-PL">
                <a:latin typeface="Sitka Heading"/>
                <a:cs typeface="Calibri"/>
              </a:rPr>
              <a:t> 2, </a:t>
            </a:r>
            <a:r>
              <a:rPr lang="pl-PL" err="1">
                <a:latin typeface="Sitka Heading"/>
                <a:cs typeface="Calibri"/>
              </a:rPr>
              <a:t>is</a:t>
            </a:r>
            <a:r>
              <a:rPr lang="pl-PL">
                <a:latin typeface="Sitka Heading"/>
                <a:cs typeface="Calibri"/>
              </a:rPr>
              <a:t> a </a:t>
            </a:r>
            <a:r>
              <a:rPr lang="pl-PL" err="1">
                <a:latin typeface="Sitka Heading"/>
                <a:cs typeface="Calibri"/>
              </a:rPr>
              <a:t>newly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rebuilt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facility</a:t>
            </a:r>
            <a:r>
              <a:rPr lang="pl-PL">
                <a:latin typeface="Sitka Heading"/>
                <a:cs typeface="Calibri"/>
              </a:rPr>
              <a:t> on the </a:t>
            </a:r>
            <a:r>
              <a:rPr lang="pl-PL" err="1">
                <a:latin typeface="Sitka Heading"/>
                <a:cs typeface="Calibri"/>
              </a:rPr>
              <a:t>canvas</a:t>
            </a:r>
            <a:r>
              <a:rPr lang="pl-PL">
                <a:latin typeface="Sitka Heading"/>
                <a:cs typeface="Calibri"/>
              </a:rPr>
              <a:t> of the </a:t>
            </a:r>
            <a:r>
              <a:rPr lang="pl-PL" err="1">
                <a:latin typeface="Sitka Heading"/>
                <a:cs typeface="Calibri"/>
              </a:rPr>
              <a:t>former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rowing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harbor</a:t>
            </a:r>
            <a:r>
              <a:rPr lang="pl-PL">
                <a:latin typeface="Sitka Heading"/>
                <a:cs typeface="Calibri"/>
              </a:rPr>
              <a:t>. From </a:t>
            </a:r>
            <a:r>
              <a:rPr lang="pl-PL" err="1">
                <a:latin typeface="Sitka Heading"/>
                <a:cs typeface="Calibri"/>
              </a:rPr>
              <a:t>your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window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you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can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see</a:t>
            </a:r>
            <a:r>
              <a:rPr lang="pl-PL">
                <a:latin typeface="Sitka Heading"/>
                <a:cs typeface="Calibri"/>
              </a:rPr>
              <a:t> the </a:t>
            </a:r>
            <a:r>
              <a:rPr lang="pl-PL" err="1">
                <a:latin typeface="Sitka Heading"/>
                <a:cs typeface="Calibri"/>
              </a:rPr>
              <a:t>river</a:t>
            </a:r>
            <a:r>
              <a:rPr lang="pl-PL">
                <a:latin typeface="Sitka Heading"/>
                <a:cs typeface="Calibri"/>
              </a:rPr>
              <a:t> Narew. The hotel </a:t>
            </a:r>
            <a:r>
              <a:rPr lang="pl-PL" err="1">
                <a:latin typeface="Sitka Heading"/>
                <a:cs typeface="Calibri"/>
              </a:rPr>
              <a:t>also</a:t>
            </a:r>
            <a:r>
              <a:rPr lang="pl-PL">
                <a:latin typeface="Sitka Heading"/>
                <a:cs typeface="Calibri"/>
              </a:rPr>
              <a:t> </a:t>
            </a:r>
            <a:r>
              <a:rPr lang="pl-PL" err="1">
                <a:latin typeface="Sitka Heading"/>
                <a:cs typeface="Calibri"/>
              </a:rPr>
              <a:t>offers</a:t>
            </a:r>
            <a:r>
              <a:rPr lang="pl-PL">
                <a:latin typeface="Sitka Heading"/>
                <a:cs typeface="Calibri"/>
              </a:rPr>
              <a:t> meals.</a:t>
            </a:r>
          </a:p>
        </p:txBody>
      </p:sp>
    </p:spTree>
    <p:extLst>
      <p:ext uri="{BB962C8B-B14F-4D97-AF65-F5344CB8AC3E}">
        <p14:creationId xmlns:p14="http://schemas.microsoft.com/office/powerpoint/2010/main" val="3324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DC46BC-C1BC-313B-3428-BA24DCB1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6" y="1302871"/>
            <a:ext cx="9306285" cy="4103039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pl-PL" sz="5000">
                <a:latin typeface="Georgia Pro"/>
                <a:ea typeface="Calibri Light"/>
                <a:cs typeface="Calibri Light"/>
              </a:rPr>
            </a:br>
            <a:br>
              <a:rPr lang="pl-PL" sz="5000">
                <a:latin typeface="Georgia Pro"/>
                <a:ea typeface="Calibri Light"/>
                <a:cs typeface="Calibri Light"/>
              </a:rPr>
            </a:br>
            <a:r>
              <a:rPr lang="pl-PL" sz="5300">
                <a:latin typeface="Sitka Heading"/>
                <a:ea typeface="Calibri Light"/>
                <a:cs typeface="Calibri Light"/>
              </a:rPr>
              <a:t>Public </a:t>
            </a:r>
            <a:r>
              <a:rPr lang="pl-PL" sz="5300" err="1">
                <a:latin typeface="Sitka Heading"/>
                <a:ea typeface="Calibri Light"/>
                <a:cs typeface="Calibri Light"/>
              </a:rPr>
              <a:t>transportation</a:t>
            </a:r>
            <a:r>
              <a:rPr lang="pl-PL" sz="5300">
                <a:latin typeface="Sitka Heading"/>
                <a:ea typeface="Calibri Light"/>
                <a:cs typeface="Calibri Light"/>
              </a:rPr>
              <a:t> in </a:t>
            </a:r>
            <a:r>
              <a:rPr lang="pl-PL" sz="5300" err="1">
                <a:latin typeface="Sitka Heading"/>
                <a:ea typeface="Calibri Light"/>
                <a:cs typeface="Calibri Light"/>
              </a:rPr>
              <a:t>our</a:t>
            </a:r>
            <a:r>
              <a:rPr lang="pl-PL" sz="5300">
                <a:latin typeface="Sitka Heading"/>
                <a:ea typeface="Calibri Light"/>
                <a:cs typeface="Calibri Light"/>
              </a:rPr>
              <a:t> </a:t>
            </a:r>
            <a:r>
              <a:rPr lang="pl-PL" sz="5300" err="1">
                <a:latin typeface="Sitka Heading"/>
                <a:ea typeface="Calibri Light"/>
                <a:cs typeface="Calibri Light"/>
              </a:rPr>
              <a:t>city</a:t>
            </a:r>
            <a:r>
              <a:rPr lang="pl-PL" sz="5300">
                <a:latin typeface="Sitka Heading"/>
                <a:ea typeface="Calibri Light"/>
                <a:cs typeface="Calibri Light"/>
              </a:rPr>
              <a:t>.</a:t>
            </a:r>
            <a:br>
              <a:rPr lang="pl-PL" sz="5300">
                <a:latin typeface="Sitka Heading"/>
                <a:ea typeface="Calibri Light"/>
                <a:cs typeface="Calibri Light"/>
              </a:rPr>
            </a:br>
            <a:br>
              <a:rPr lang="pl-PL" sz="5300">
                <a:latin typeface="Sitka Heading"/>
                <a:ea typeface="Calibri Light"/>
                <a:cs typeface="Calibri Light"/>
              </a:rPr>
            </a:br>
            <a:br>
              <a:rPr lang="pl-PL" sz="5300">
                <a:latin typeface="Sitka Heading"/>
                <a:ea typeface="Calibri Light"/>
                <a:cs typeface="Calibri Light"/>
              </a:rPr>
            </a:br>
            <a:r>
              <a:rPr lang="pl-PL" sz="5300">
                <a:latin typeface="Georgia Pro"/>
                <a:ea typeface="Calibri Light"/>
                <a:cs typeface="Calibri Light"/>
              </a:rPr>
              <a:t>Komunikacja w naszym mieście.</a:t>
            </a:r>
            <a:br>
              <a:rPr lang="pl-PL" sz="5300">
                <a:latin typeface="Georgia Pro"/>
                <a:ea typeface="Calibri Light"/>
                <a:cs typeface="Calibri Light"/>
              </a:rPr>
            </a:br>
            <a:endParaRPr lang="pl-PL" sz="530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4970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74B5FD-C189-8F14-9BEE-694AD744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46" y="1291684"/>
            <a:ext cx="3616025" cy="3621858"/>
          </a:xfrm>
        </p:spPr>
        <p:txBody>
          <a:bodyPr anchor="b">
            <a:normAutofit/>
          </a:bodyPr>
          <a:lstStyle/>
          <a:p>
            <a:pPr algn="ctr"/>
            <a:br>
              <a:rPr lang="pl-PL" sz="2000">
                <a:latin typeface="Georgia Pro"/>
              </a:rPr>
            </a:br>
            <a:r>
              <a:rPr lang="pl-PL" sz="2000" err="1">
                <a:latin typeface="Sitka Heading"/>
              </a:rPr>
              <a:t>There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is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free</a:t>
            </a:r>
            <a:r>
              <a:rPr lang="pl-PL" sz="2000">
                <a:latin typeface="Sitka Heading"/>
              </a:rPr>
              <a:t> public transport in </a:t>
            </a:r>
            <a:r>
              <a:rPr lang="pl-PL" sz="2000" err="1">
                <a:latin typeface="Sitka Heading"/>
              </a:rPr>
              <a:t>our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city</a:t>
            </a:r>
            <a:r>
              <a:rPr lang="pl-PL" sz="2000">
                <a:latin typeface="Sitka Heading"/>
              </a:rPr>
              <a:t>, MZK. It </a:t>
            </a:r>
            <a:r>
              <a:rPr lang="pl-PL" sz="2000" err="1">
                <a:latin typeface="Sitka Heading"/>
              </a:rPr>
              <a:t>runs</a:t>
            </a:r>
            <a:r>
              <a:rPr lang="pl-PL" sz="2000">
                <a:latin typeface="Sitka Heading"/>
              </a:rPr>
              <a:t> on 28 lines </a:t>
            </a:r>
            <a:r>
              <a:rPr lang="pl-PL" sz="2000" err="1">
                <a:latin typeface="Sitka Heading"/>
              </a:rPr>
              <a:t>even</a:t>
            </a:r>
            <a:r>
              <a:rPr lang="pl-PL" sz="2000">
                <a:latin typeface="Sitka Heading"/>
              </a:rPr>
              <a:t> </a:t>
            </a:r>
            <a:r>
              <a:rPr lang="pl-PL" sz="2000" err="1">
                <a:latin typeface="Sitka Heading"/>
              </a:rPr>
              <a:t>outside</a:t>
            </a:r>
            <a:r>
              <a:rPr lang="pl-PL" sz="2000">
                <a:latin typeface="Sitka Heading"/>
              </a:rPr>
              <a:t> Ostrołęka.</a:t>
            </a:r>
            <a:br>
              <a:rPr lang="pl-PL" sz="2000">
                <a:latin typeface="Sitka Heading"/>
              </a:rPr>
            </a:br>
            <a:br>
              <a:rPr lang="pl-PL" sz="2000">
                <a:latin typeface="Sitka Heading"/>
              </a:rPr>
            </a:br>
            <a:br>
              <a:rPr lang="pl-PL" sz="2000">
                <a:latin typeface="Georgia Pro"/>
              </a:rPr>
            </a:br>
            <a:r>
              <a:rPr lang="pl-PL" sz="2000">
                <a:latin typeface="Georgia Pro"/>
              </a:rPr>
              <a:t>W naszym mieście funkcjonuje bezpłatna komunikacja miejska, MZK. Kursuje ona na 28 liniach, nawet poza obszary Ostrołęki.</a:t>
            </a:r>
          </a:p>
        </p:txBody>
      </p:sp>
      <p:pic>
        <p:nvPicPr>
          <p:cNvPr id="4" name="Symbol zastępczy zawartości 3" descr="Obraz zawierający autobus, pojazd, Pojazd lądowy, transport&#10;&#10;Opis wygenerowany automatycznie">
            <a:extLst>
              <a:ext uri="{FF2B5EF4-FFF2-40B4-BE49-F238E27FC236}">
                <a16:creationId xmlns:a16="http://schemas.microsoft.com/office/drawing/2014/main" id="{56BC4D1D-3665-BA24-7FE2-1C387915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5283" y="1590473"/>
            <a:ext cx="5670468" cy="3777013"/>
          </a:xfrm>
        </p:spPr>
      </p:pic>
    </p:spTree>
    <p:extLst>
      <p:ext uri="{BB962C8B-B14F-4D97-AF65-F5344CB8AC3E}">
        <p14:creationId xmlns:p14="http://schemas.microsoft.com/office/powerpoint/2010/main" val="590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DC3E2F-AC68-6D57-F642-328E07A5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252" y="1302871"/>
            <a:ext cx="3141012" cy="4192103"/>
          </a:xfrm>
        </p:spPr>
        <p:txBody>
          <a:bodyPr anchor="b">
            <a:normAutofit/>
          </a:bodyPr>
          <a:lstStyle/>
          <a:p>
            <a:pPr algn="ctr"/>
            <a:r>
              <a:rPr lang="pl-PL" sz="2000">
                <a:latin typeface="Georgia Pro"/>
                <a:ea typeface="Calibri Light"/>
                <a:cs typeface="Calibri Light"/>
              </a:rPr>
              <a:t>Z dworca PKP, znajdującym się na placu Dworcowym, można pojechać do wielu miast np. Warszawy lub </a:t>
            </a:r>
            <a:r>
              <a:rPr lang="pl-PL" sz="2000" err="1">
                <a:latin typeface="Georgia Pro"/>
                <a:ea typeface="Calibri Light"/>
                <a:cs typeface="Calibri Light"/>
              </a:rPr>
              <a:t>Chorzel</a:t>
            </a:r>
            <a:r>
              <a:rPr lang="pl-PL" sz="2000">
                <a:latin typeface="Georgia Pro"/>
                <a:ea typeface="Calibri Light"/>
                <a:cs typeface="Calibri Light"/>
              </a:rPr>
              <a:t>.</a:t>
            </a:r>
            <a:br>
              <a:rPr lang="en-US"/>
            </a:br>
            <a:endParaRPr lang="pl-PL" sz="2000">
              <a:latin typeface="Georgia Pro"/>
              <a:ea typeface="Calibri Light"/>
              <a:cs typeface="Calibri Light"/>
            </a:endParaRPr>
          </a:p>
        </p:txBody>
      </p:sp>
      <p:pic>
        <p:nvPicPr>
          <p:cNvPr id="4" name="Symbol zastępczy zawartości 3" descr="Obraz zawierający okno, na wolnym powietrzu, fasada, własność&#10;&#10;Opis wygenerowany automatycznie">
            <a:extLst>
              <a:ext uri="{FF2B5EF4-FFF2-40B4-BE49-F238E27FC236}">
                <a16:creationId xmlns:a16="http://schemas.microsoft.com/office/drawing/2014/main" id="{67492B59-2E58-E18D-F0DA-46AE9A86D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3673" y="1782128"/>
            <a:ext cx="6096000" cy="3294743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AF4CA23-8271-B4FF-8CDB-FFBB2929A782}"/>
              </a:ext>
            </a:extLst>
          </p:cNvPr>
          <p:cNvSpPr txBox="1"/>
          <p:nvPr/>
        </p:nvSpPr>
        <p:spPr>
          <a:xfrm>
            <a:off x="1496392" y="1540565"/>
            <a:ext cx="284921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>
                <a:latin typeface="Sitka Heading"/>
                <a:cs typeface="Calibri"/>
              </a:rPr>
              <a:t>From the </a:t>
            </a:r>
            <a:r>
              <a:rPr lang="pl-PL" sz="2000" err="1">
                <a:latin typeface="Sitka Heading"/>
                <a:cs typeface="Calibri"/>
              </a:rPr>
              <a:t>train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station</a:t>
            </a:r>
            <a:r>
              <a:rPr lang="pl-PL" sz="2000">
                <a:latin typeface="Sitka Heading"/>
                <a:cs typeface="Calibri"/>
              </a:rPr>
              <a:t>, </a:t>
            </a:r>
            <a:r>
              <a:rPr lang="pl-PL" sz="2000" err="1">
                <a:latin typeface="Sitka Heading"/>
                <a:cs typeface="Calibri"/>
              </a:rPr>
              <a:t>located</a:t>
            </a:r>
            <a:r>
              <a:rPr lang="pl-PL" sz="2000">
                <a:latin typeface="Sitka Heading"/>
                <a:cs typeface="Calibri"/>
              </a:rPr>
              <a:t> on the </a:t>
            </a:r>
            <a:r>
              <a:rPr lang="pl-PL" sz="2000" err="1">
                <a:latin typeface="Sitka Heading"/>
                <a:cs typeface="Calibri"/>
              </a:rPr>
              <a:t>station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square</a:t>
            </a:r>
            <a:r>
              <a:rPr lang="pl-PL" sz="2000">
                <a:latin typeface="Sitka Heading"/>
                <a:cs typeface="Calibri"/>
              </a:rPr>
              <a:t>, </a:t>
            </a:r>
            <a:r>
              <a:rPr lang="pl-PL" sz="2000" err="1">
                <a:latin typeface="Sitka Heading"/>
                <a:cs typeface="Calibri"/>
              </a:rPr>
              <a:t>you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can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reach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many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cities</a:t>
            </a:r>
            <a:r>
              <a:rPr lang="pl-PL" sz="2000">
                <a:latin typeface="Sitka Heading"/>
                <a:cs typeface="Calibri"/>
              </a:rPr>
              <a:t>, for </a:t>
            </a:r>
            <a:r>
              <a:rPr lang="pl-PL" sz="2000" err="1">
                <a:latin typeface="Sitka Heading"/>
                <a:cs typeface="Calibri"/>
              </a:rPr>
              <a:t>example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Warsaw</a:t>
            </a:r>
            <a:r>
              <a:rPr lang="pl-PL" sz="2000">
                <a:latin typeface="Sitka Heading"/>
                <a:cs typeface="Calibri"/>
              </a:rPr>
              <a:t> </a:t>
            </a:r>
            <a:r>
              <a:rPr lang="pl-PL" sz="2000" err="1">
                <a:latin typeface="Sitka Heading"/>
                <a:cs typeface="Calibri"/>
              </a:rPr>
              <a:t>or</a:t>
            </a:r>
            <a:r>
              <a:rPr lang="pl-PL" sz="2000">
                <a:latin typeface="Sitka Heading"/>
                <a:cs typeface="Calibri"/>
              </a:rPr>
              <a:t> Chorzele.</a:t>
            </a:r>
          </a:p>
        </p:txBody>
      </p:sp>
    </p:spTree>
    <p:extLst>
      <p:ext uri="{BB962C8B-B14F-4D97-AF65-F5344CB8AC3E}">
        <p14:creationId xmlns:p14="http://schemas.microsoft.com/office/powerpoint/2010/main" val="32299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F6049D-360A-E441-D3CF-712BC17E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49" y="2001252"/>
            <a:ext cx="9284393" cy="28572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>
                <a:latin typeface="Sitka Heading"/>
                <a:cs typeface="Calibri Light"/>
              </a:rPr>
              <a:t>If you liked this place, next time come with your friends :) </a:t>
            </a:r>
            <a:br>
              <a:rPr lang="en-US">
                <a:latin typeface="Sitka Heading"/>
                <a:cs typeface="Calibri Light"/>
              </a:rPr>
            </a:br>
            <a:br>
              <a:rPr lang="en-US">
                <a:latin typeface="Sitka Heading"/>
                <a:cs typeface="Calibri Light"/>
              </a:rPr>
            </a:br>
            <a:r>
              <a:rPr lang="en-US" err="1">
                <a:latin typeface="Georgia Pro"/>
                <a:cs typeface="Calibri Light"/>
              </a:rPr>
              <a:t>Jeśli</a:t>
            </a:r>
            <a:r>
              <a:rPr lang="en-US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spodobało</a:t>
            </a:r>
            <a:r>
              <a:rPr lang="en-US">
                <a:latin typeface="Georgia Pro"/>
                <a:cs typeface="Calibri Light"/>
              </a:rPr>
              <a:t> Ci </a:t>
            </a:r>
            <a:r>
              <a:rPr lang="en-US" err="1">
                <a:latin typeface="Georgia Pro"/>
                <a:cs typeface="Calibri Light"/>
              </a:rPr>
              <a:t>się</a:t>
            </a:r>
            <a:r>
              <a:rPr lang="en-US">
                <a:latin typeface="Georgia Pro"/>
                <a:cs typeface="Calibri Light"/>
              </a:rPr>
              <a:t> u </a:t>
            </a:r>
            <a:r>
              <a:rPr lang="en-US" err="1">
                <a:latin typeface="Georgia Pro"/>
                <a:cs typeface="Calibri Light"/>
              </a:rPr>
              <a:t>nas</a:t>
            </a:r>
            <a:r>
              <a:rPr lang="en-US">
                <a:latin typeface="Georgia Pro"/>
                <a:cs typeface="Calibri Light"/>
              </a:rPr>
              <a:t>, </a:t>
            </a:r>
            <a:r>
              <a:rPr lang="en-US" err="1">
                <a:latin typeface="Georgia Pro"/>
                <a:cs typeface="Calibri Light"/>
              </a:rPr>
              <a:t>następnym</a:t>
            </a:r>
            <a:r>
              <a:rPr lang="en-US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razem</a:t>
            </a:r>
            <a:r>
              <a:rPr lang="en-US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zabierz</a:t>
            </a:r>
            <a:r>
              <a:rPr lang="en-US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znajomych</a:t>
            </a:r>
            <a:r>
              <a:rPr lang="en-US">
                <a:latin typeface="Georgia Pro"/>
                <a:cs typeface="Calibri Light"/>
              </a:rPr>
              <a:t> ze </a:t>
            </a:r>
            <a:r>
              <a:rPr lang="en-US" err="1">
                <a:latin typeface="Georgia Pro"/>
                <a:cs typeface="Calibri Light"/>
              </a:rPr>
              <a:t>sobą</a:t>
            </a:r>
            <a:r>
              <a:rPr lang="en-US">
                <a:latin typeface="Georgia Pro"/>
                <a:cs typeface="Calibri Light"/>
              </a:rPr>
              <a:t> :)</a:t>
            </a:r>
            <a:endParaRPr lang="en-US" kern="1200">
              <a:latin typeface="Georgia Pro"/>
              <a:cs typeface="Calibri Ligh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AB561B3-F84D-3189-762E-0C9205B475CB}"/>
              </a:ext>
            </a:extLst>
          </p:cNvPr>
          <p:cNvSpPr txBox="1"/>
          <p:nvPr/>
        </p:nvSpPr>
        <p:spPr>
          <a:xfrm>
            <a:off x="7138737" y="5006474"/>
            <a:ext cx="3729789" cy="382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Georgia Pro"/>
                <a:cs typeface="Calibri"/>
              </a:rPr>
              <a:t>Olga Długołęcka</a:t>
            </a:r>
            <a:r>
              <a:rPr lang="pl-PL">
                <a:cs typeface="Calibri"/>
              </a:rPr>
              <a:t>, </a:t>
            </a:r>
            <a:r>
              <a:rPr lang="pl-PL">
                <a:latin typeface="Sitka Heading"/>
                <a:cs typeface="Calibri"/>
              </a:rPr>
              <a:t>Kinga Dudziak 1</a:t>
            </a:r>
            <a:r>
              <a:rPr lang="pl-PL">
                <a:latin typeface="Georgia Pro"/>
                <a:cs typeface="Calibri"/>
              </a:rPr>
              <a:t>H</a:t>
            </a:r>
            <a:endParaRPr lang="pl-PL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53132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93457A-DF77-74A7-F4A0-E7606C84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853" y="2081463"/>
            <a:ext cx="8201552" cy="2696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>
                <a:latin typeface="Sitka Heading"/>
              </a:rPr>
              <a:t>A </a:t>
            </a:r>
            <a:r>
              <a:rPr lang="pl-PL" err="1">
                <a:latin typeface="Sitka Heading"/>
              </a:rPr>
              <a:t>short</a:t>
            </a:r>
            <a:r>
              <a:rPr lang="pl-PL">
                <a:latin typeface="Sitka Heading"/>
              </a:rPr>
              <a:t> </a:t>
            </a:r>
            <a:r>
              <a:rPr lang="pl-PL" err="1">
                <a:latin typeface="Sitka Heading"/>
              </a:rPr>
              <a:t>introduction</a:t>
            </a:r>
            <a:r>
              <a:rPr lang="pl-PL">
                <a:latin typeface="Sitka Heading"/>
              </a:rPr>
              <a:t>...</a:t>
            </a:r>
            <a:br>
              <a:rPr lang="pl-PL">
                <a:latin typeface="Sitka Heading"/>
              </a:rPr>
            </a:br>
            <a:endParaRPr lang="en-US">
              <a:latin typeface="Sitka Heading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>
                <a:latin typeface="Georgia Pro"/>
                <a:cs typeface="Segoe UI"/>
              </a:rPr>
              <a:t>Krótkie wprowadzenie...</a:t>
            </a:r>
            <a:endParaRPr lang="en-US">
              <a:latin typeface="Georgia Pro"/>
              <a:cs typeface="Segoe UI"/>
            </a:endParaRPr>
          </a:p>
          <a:p>
            <a:pPr algn="ctr"/>
            <a:endParaRPr lang="en-US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99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2044B1-5627-E5A1-C608-5C0A6D38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br>
              <a:rPr lang="pl-PL" sz="3200">
                <a:latin typeface="Sitka Heading"/>
                <a:cs typeface="Calibri Light"/>
              </a:rPr>
            </a:br>
            <a:endParaRPr lang="pl-PL" sz="3200">
              <a:latin typeface="Sitka Heading"/>
              <a:cs typeface="Calibri Light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62EDEAE-17DF-FA01-0F81-D719D7C50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439" y="1151430"/>
            <a:ext cx="3870186" cy="47822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err="1">
                <a:latin typeface="Sitka Heading"/>
                <a:cs typeface="Calibri" panose="020F0502020204030204"/>
              </a:rPr>
              <a:t>Ostrołęka</a:t>
            </a:r>
            <a:r>
              <a:rPr lang="en-US" sz="2100">
                <a:latin typeface="Sitka Heading"/>
                <a:cs typeface="Calibri" panose="020F0502020204030204"/>
              </a:rPr>
              <a:t> is a small city in northeastern Poland, in the </a:t>
            </a:r>
            <a:r>
              <a:rPr lang="en-US" sz="2100" err="1">
                <a:latin typeface="Sitka Heading"/>
                <a:cs typeface="Calibri" panose="020F0502020204030204"/>
              </a:rPr>
              <a:t>Masovia</a:t>
            </a:r>
            <a:r>
              <a:rPr lang="en-US" sz="2100">
                <a:latin typeface="Sitka Heading"/>
                <a:cs typeface="Calibri" panose="020F0502020204030204"/>
              </a:rPr>
              <a:t> Voivodeship. It is situated on the Narew river, about 120 km northeast of Warsaw. The region is called "</a:t>
            </a:r>
            <a:r>
              <a:rPr lang="en-US" sz="2100" err="1">
                <a:latin typeface="Sitka Heading"/>
                <a:cs typeface="Calibri" panose="020F0502020204030204"/>
              </a:rPr>
              <a:t>Kurpie</a:t>
            </a:r>
            <a:r>
              <a:rPr lang="en-US" sz="2100">
                <a:latin typeface="Sitka Heading"/>
                <a:cs typeface="Calibri" panose="020F0502020204030204"/>
              </a:rPr>
              <a:t>".</a:t>
            </a:r>
            <a:endParaRPr lang="pl-PL" sz="2100">
              <a:latin typeface="Sitka Heading"/>
            </a:endParaRPr>
          </a:p>
          <a:p>
            <a:pPr marL="0" indent="0">
              <a:buNone/>
            </a:pPr>
            <a:endParaRPr lang="en-US" sz="2100">
              <a:latin typeface="Sitka Heading"/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pl" sz="2100">
                <a:latin typeface="Georgia Pro"/>
                <a:ea typeface="Calibri"/>
                <a:cs typeface="Calibri" panose="020F0502020204030204"/>
              </a:rPr>
              <a:t>Ostrołęka to małe miasto w północno-wschodniej Polsce, w województwie mazowieckim. Leży nad rzeką Narew, około 120 km na północny wschód od Warszawy. Region nazywa się Kurpie.</a:t>
            </a:r>
            <a:endParaRPr lang="en-US" sz="2100">
              <a:latin typeface="Georgia Pro"/>
            </a:endParaRPr>
          </a:p>
          <a:p>
            <a:pPr marL="0" indent="0">
              <a:buNone/>
            </a:pPr>
            <a:endParaRPr lang="en-US" sz="2000">
              <a:latin typeface="Georgia Pro"/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ea typeface="Calibri"/>
              <a:cs typeface="Calibri" panose="020F0502020204030204"/>
            </a:endParaRPr>
          </a:p>
        </p:txBody>
      </p:sp>
      <p:pic>
        <p:nvPicPr>
          <p:cNvPr id="4" name="Symbol zastępczy zawartości 3" descr="Obraz zawierający na wolnym powietrzu, Fotografia lotnicza, niebo, Widok z lotu ptaka&#10;&#10;Opis wygenerowany automatycznie">
            <a:extLst>
              <a:ext uri="{FF2B5EF4-FFF2-40B4-BE49-F238E27FC236}">
                <a16:creationId xmlns:a16="http://schemas.microsoft.com/office/drawing/2014/main" id="{D3B7D44C-08E5-C136-098E-D841A29E1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4" r="14558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099BC1-76D9-8330-ED0E-932A678C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853" y="1974516"/>
            <a:ext cx="8201552" cy="29106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err="1">
                <a:latin typeface="Sitka Heading"/>
              </a:rPr>
              <a:t>Main</a:t>
            </a:r>
            <a:r>
              <a:rPr lang="pl-PL">
                <a:latin typeface="Sitka Heading"/>
              </a:rPr>
              <a:t> </a:t>
            </a:r>
            <a:r>
              <a:rPr lang="pl-PL" err="1">
                <a:latin typeface="Sitka Heading"/>
              </a:rPr>
              <a:t>attractions</a:t>
            </a:r>
            <a:r>
              <a:rPr lang="pl-PL">
                <a:latin typeface="Sitka Heading"/>
              </a:rPr>
              <a:t>...</a:t>
            </a:r>
            <a:br>
              <a:rPr lang="pl-PL">
                <a:latin typeface="Sitka Heading"/>
              </a:rPr>
            </a:br>
            <a:endParaRPr lang="en-US">
              <a:latin typeface="Sitka Heading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>
                <a:latin typeface="Georgia Pro"/>
                <a:cs typeface="Segoe UI"/>
              </a:rPr>
              <a:t>Główne atrakcje...</a:t>
            </a:r>
            <a:endParaRPr lang="en-US">
              <a:latin typeface="Georgia Pro"/>
              <a:cs typeface="Segoe UI"/>
            </a:endParaRPr>
          </a:p>
          <a:p>
            <a:pPr algn="ctr"/>
            <a:endParaRPr lang="en-US" sz="4800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7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6FE052-7C9A-3B46-B3B9-3C9BA5D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477" y="1463291"/>
            <a:ext cx="3371532" cy="39302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2200">
                <a:latin typeface="Sitka Heading"/>
                <a:ea typeface="Calibri Light"/>
                <a:cs typeface="Calibri Light"/>
              </a:rPr>
              <a:t>In the 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middle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 of the 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former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 market place, 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called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 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Bem's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, 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Square,there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 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is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 a monument of Gen. Józef Bem, </a:t>
            </a:r>
            <a:r>
              <a:rPr lang="pl-PL" sz="2200" err="1">
                <a:latin typeface="Sitka Heading"/>
                <a:ea typeface="Calibri Light"/>
                <a:cs typeface="Calibri Light"/>
              </a:rPr>
              <a:t>unveiled</a:t>
            </a:r>
            <a:r>
              <a:rPr lang="pl-PL" sz="2200">
                <a:latin typeface="Sitka Heading"/>
                <a:ea typeface="Calibri Light"/>
                <a:cs typeface="Calibri Light"/>
              </a:rPr>
              <a:t> in 1973.</a:t>
            </a:r>
            <a:br>
              <a:rPr lang="pl-PL" sz="2200">
                <a:latin typeface="Sitka Heading"/>
                <a:ea typeface="Calibri Light"/>
                <a:cs typeface="Calibri Light"/>
              </a:rPr>
            </a:br>
            <a:br>
              <a:rPr lang="pl-PL" sz="2200">
                <a:latin typeface="Georgia Pro"/>
                <a:ea typeface="Calibri Light"/>
                <a:cs typeface="Calibri Light"/>
              </a:rPr>
            </a:br>
            <a:r>
              <a:rPr lang="pl-PL" sz="2200">
                <a:latin typeface="Georgia Pro"/>
                <a:ea typeface="Calibri Light"/>
                <a:cs typeface="Calibri Light"/>
              </a:rPr>
              <a:t>Pomnik Generała Józefa Bema znajduje się  na placu zwanym ostrołęckim rynkiem. Pomnik odsłonięto w 1973r.</a:t>
            </a:r>
            <a:endParaRPr lang="pl-PL" sz="2200">
              <a:ea typeface="Calibri Light"/>
              <a:cs typeface="Calibri Light"/>
            </a:endParaRPr>
          </a:p>
        </p:txBody>
      </p:sp>
      <p:pic>
        <p:nvPicPr>
          <p:cNvPr id="4" name="Symbol zastępczy zawartości 3" descr="Obraz zawierający na wolnym powietrzu, niebo, chmura, roślina&#10;&#10;Opis wygenerowany automatycznie">
            <a:extLst>
              <a:ext uri="{FF2B5EF4-FFF2-40B4-BE49-F238E27FC236}">
                <a16:creationId xmlns:a16="http://schemas.microsoft.com/office/drawing/2014/main" id="{1053143F-A63F-BA91-CA22-52EFB766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2238" y="1373635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2085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6FE052-7C9A-3B46-B3B9-3C9BA5D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511" y="1600200"/>
            <a:ext cx="3698825" cy="39187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000">
                <a:latin typeface="Sitka Heading"/>
              </a:rPr>
              <a:t> </a:t>
            </a:r>
            <a:r>
              <a:rPr lang="en-US" sz="2000">
                <a:latin typeface="Sitka Heading"/>
                <a:cs typeface="Arial"/>
              </a:rPr>
              <a:t>Founded in 1975, the Museum of </a:t>
            </a:r>
            <a:r>
              <a:rPr lang="en-US" sz="2000" err="1">
                <a:latin typeface="Sitka Heading"/>
                <a:cs typeface="Arial"/>
              </a:rPr>
              <a:t>Kurpie</a:t>
            </a:r>
            <a:r>
              <a:rPr lang="en-US" sz="2000">
                <a:latin typeface="Sitka Heading"/>
                <a:cs typeface="Arial"/>
              </a:rPr>
              <a:t> Culture in </a:t>
            </a:r>
            <a:r>
              <a:rPr lang="en-US" sz="2000" err="1">
                <a:latin typeface="Sitka Heading"/>
                <a:cs typeface="Arial"/>
              </a:rPr>
              <a:t>Ostrołęka</a:t>
            </a:r>
            <a:r>
              <a:rPr lang="en-US" sz="2000">
                <a:latin typeface="Sitka Heading"/>
                <a:cs typeface="Arial"/>
              </a:rPr>
              <a:t> is housed in a nineteenth century post office building. It collects antiques, documents and works of art associated with the </a:t>
            </a:r>
            <a:r>
              <a:rPr lang="en-US" sz="2000" err="1">
                <a:latin typeface="Sitka Heading"/>
                <a:cs typeface="Arial"/>
              </a:rPr>
              <a:t>Kurpiowszczyzna</a:t>
            </a:r>
            <a:r>
              <a:rPr lang="en-US" sz="2000">
                <a:latin typeface="Sitka Heading"/>
                <a:cs typeface="Arial"/>
              </a:rPr>
              <a:t> region.</a:t>
            </a:r>
            <a:br>
              <a:rPr lang="en-US" sz="2000">
                <a:latin typeface="Sitka Heading"/>
                <a:cs typeface="Arial"/>
              </a:rPr>
            </a:br>
            <a:br>
              <a:rPr lang="en-US" sz="2000">
                <a:latin typeface="Sitka Heading"/>
                <a:cs typeface="Arial"/>
              </a:rPr>
            </a:br>
            <a:br>
              <a:rPr lang="en-US" sz="2000">
                <a:latin typeface="Sitka Heading"/>
                <a:cs typeface="Arial"/>
              </a:rPr>
            </a:br>
            <a:r>
              <a:rPr lang="pl" sz="2000">
                <a:latin typeface="Georgia Pro"/>
                <a:cs typeface="Arial"/>
              </a:rPr>
              <a:t>Założone w 1975 roku Muzeum Kultury Kurpiowskiej w Ostrołęce mieści się w XIX-wiecznym budynku poczty. Gromadzi antyki, dokumenty i dzieła sztuki związane z Kurpiowszczyzną</a:t>
            </a:r>
            <a:endParaRPr lang="en-US" sz="2000">
              <a:latin typeface="Georgia Pro"/>
              <a:cs typeface="Arial"/>
            </a:endParaRPr>
          </a:p>
          <a:p>
            <a:pPr algn="ctr"/>
            <a:endParaRPr lang="en-US" sz="2000" kern="1200">
              <a:latin typeface="Sitka Heading"/>
              <a:cs typeface="Arial"/>
            </a:endParaRPr>
          </a:p>
        </p:txBody>
      </p:sp>
      <p:pic>
        <p:nvPicPr>
          <p:cNvPr id="4" name="Obraz 3" descr="Obraz zawierający na wolnym powietrzu, okno, budynek, drzewo&#10;&#10;Opis wygenerowany automatycznie">
            <a:extLst>
              <a:ext uri="{FF2B5EF4-FFF2-40B4-BE49-F238E27FC236}">
                <a16:creationId xmlns:a16="http://schemas.microsoft.com/office/drawing/2014/main" id="{685594F2-FD93-1D0E-D65E-33FFAFE7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56636"/>
            <a:ext cx="5544207" cy="31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6FE052-7C9A-3B46-B3B9-3C9BA5D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39" y="1302871"/>
            <a:ext cx="3885514" cy="4265601"/>
          </a:xfrm>
        </p:spPr>
        <p:txBody>
          <a:bodyPr anchor="b">
            <a:normAutofit/>
          </a:bodyPr>
          <a:lstStyle/>
          <a:p>
            <a:pPr algn="ctr"/>
            <a:br>
              <a:rPr lang="pl-PL" sz="2000">
                <a:latin typeface="Georgia Pro"/>
              </a:rPr>
            </a:br>
            <a:r>
              <a:rPr lang="en" sz="2000">
                <a:latin typeface="Sitka Heading"/>
              </a:rPr>
              <a:t>One of the most important monuments in </a:t>
            </a:r>
            <a:r>
              <a:rPr lang="en" sz="2000" err="1">
                <a:latin typeface="Sitka Heading"/>
              </a:rPr>
              <a:t>Ostrołęka</a:t>
            </a:r>
            <a:r>
              <a:rPr lang="en" sz="2000">
                <a:latin typeface="Sitka Heading"/>
              </a:rPr>
              <a:t> is the church of St. </a:t>
            </a:r>
            <a:r>
              <a:rPr lang="en" sz="2000" err="1">
                <a:latin typeface="Sitka Heading"/>
              </a:rPr>
              <a:t>Nawiedzenia</a:t>
            </a:r>
            <a:r>
              <a:rPr lang="en" sz="2000">
                <a:latin typeface="Sitka Heading"/>
              </a:rPr>
              <a:t> </a:t>
            </a:r>
            <a:r>
              <a:rPr lang="en" sz="2000" err="1">
                <a:latin typeface="Sitka Heading"/>
              </a:rPr>
              <a:t>Najświętszej</a:t>
            </a:r>
            <a:r>
              <a:rPr lang="en" sz="2000">
                <a:latin typeface="Sitka Heading"/>
              </a:rPr>
              <a:t> </a:t>
            </a:r>
            <a:r>
              <a:rPr lang="en" sz="2000" err="1">
                <a:latin typeface="Sitka Heading"/>
              </a:rPr>
              <a:t>Maryi</a:t>
            </a:r>
            <a:r>
              <a:rPr lang="en" sz="2000">
                <a:latin typeface="Sitka Heading"/>
              </a:rPr>
              <a:t> Panny, built in 1399.</a:t>
            </a:r>
            <a:br>
              <a:rPr lang="en" sz="2000">
                <a:latin typeface="Sitka Heading"/>
              </a:rPr>
            </a:br>
            <a:br>
              <a:rPr lang="en" sz="2000">
                <a:latin typeface="Sitka Heading"/>
              </a:rPr>
            </a:br>
            <a:br>
              <a:rPr lang="pl-PL" sz="2000">
                <a:latin typeface="Sitka Heading"/>
              </a:rPr>
            </a:br>
            <a:r>
              <a:rPr lang="pl-PL" sz="2000">
                <a:latin typeface="Georgia Pro"/>
              </a:rPr>
              <a:t>Jednym z najważniejszych zabytków Ostrołęki jest kościół pw. Nawiedzenia Najświętszej Maryi Panny, zbudowany w 1399r.</a:t>
            </a:r>
            <a:br>
              <a:rPr lang="pl-PL" sz="2000">
                <a:latin typeface="Georgia Pro"/>
              </a:rPr>
            </a:br>
            <a:br>
              <a:rPr lang="pl-PL" sz="2000">
                <a:latin typeface="Georgia Pro"/>
              </a:rPr>
            </a:br>
            <a:endParaRPr lang="pl-PL" sz="2000">
              <a:latin typeface="Georgia Pro"/>
              <a:cs typeface="Calibri Light" panose="020F0302020204030204"/>
            </a:endParaRPr>
          </a:p>
        </p:txBody>
      </p:sp>
      <p:pic>
        <p:nvPicPr>
          <p:cNvPr id="6" name="Symbol zastępczy zawartości 5" descr="Obraz zawierający na wolnym powietrzu, niebo, budynek, drzewo&#10;&#10;Opis wygenerowany automatycznie">
            <a:extLst>
              <a:ext uri="{FF2B5EF4-FFF2-40B4-BE49-F238E27FC236}">
                <a16:creationId xmlns:a16="http://schemas.microsoft.com/office/drawing/2014/main" id="{848B9673-701A-0FEB-9D93-5997A173F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4207" y="1553657"/>
            <a:ext cx="5432962" cy="3757221"/>
          </a:xfrm>
        </p:spPr>
      </p:pic>
    </p:spTree>
    <p:extLst>
      <p:ext uri="{BB962C8B-B14F-4D97-AF65-F5344CB8AC3E}">
        <p14:creationId xmlns:p14="http://schemas.microsoft.com/office/powerpoint/2010/main" val="2863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6F56BC-2771-E4EE-8466-E91CA772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78" y="1511136"/>
            <a:ext cx="3134747" cy="40671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000">
                <a:latin typeface="Sitka Heading"/>
                <a:ea typeface="+mj-lt"/>
                <a:cs typeface="+mj-lt"/>
              </a:rPr>
              <a:t>The monument was built to commemorate the hundredth anniversary of the Battle of </a:t>
            </a:r>
            <a:r>
              <a:rPr lang="en-US" sz="2000" err="1">
                <a:latin typeface="Sitka Heading"/>
                <a:ea typeface="+mj-lt"/>
                <a:cs typeface="+mj-lt"/>
              </a:rPr>
              <a:t>Ostroleka</a:t>
            </a:r>
            <a:r>
              <a:rPr lang="en-US" sz="2000">
                <a:latin typeface="Sitka Heading"/>
                <a:ea typeface="+mj-lt"/>
                <a:cs typeface="+mj-lt"/>
              </a:rPr>
              <a:t> in 1831, the second largest battle of the November Uprising.</a:t>
            </a:r>
            <a:br>
              <a:rPr lang="en-US" sz="2000">
                <a:latin typeface="Sitka Heading"/>
                <a:ea typeface="+mj-lt"/>
                <a:cs typeface="+mj-lt"/>
              </a:rPr>
            </a:br>
            <a:br>
              <a:rPr lang="en-US" sz="2000">
                <a:latin typeface="Sitka Heading"/>
                <a:ea typeface="+mj-lt"/>
                <a:cs typeface="+mj-lt"/>
              </a:rPr>
            </a:br>
            <a:r>
              <a:rPr lang="en-US" sz="2000" err="1">
                <a:latin typeface="Georgia Pro"/>
                <a:ea typeface="+mj-lt"/>
                <a:cs typeface="+mj-lt"/>
              </a:rPr>
              <a:t>Mauzoleum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zostało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wybudowane</a:t>
            </a:r>
            <a:r>
              <a:rPr lang="en-US" sz="2000">
                <a:latin typeface="Georgia Pro"/>
                <a:ea typeface="+mj-lt"/>
                <a:cs typeface="+mj-lt"/>
              </a:rPr>
              <a:t> w </a:t>
            </a:r>
            <a:r>
              <a:rPr lang="en-US" sz="2000" err="1">
                <a:latin typeface="Georgia Pro"/>
                <a:ea typeface="+mj-lt"/>
                <a:cs typeface="+mj-lt"/>
              </a:rPr>
              <a:t>celu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uczczenia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setnej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rocznicy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bitwy</a:t>
            </a:r>
            <a:r>
              <a:rPr lang="en-US" sz="2000">
                <a:latin typeface="Georgia Pro"/>
                <a:ea typeface="+mj-lt"/>
                <a:cs typeface="+mj-lt"/>
              </a:rPr>
              <a:t> pod </a:t>
            </a:r>
            <a:r>
              <a:rPr lang="en-US" sz="2000" err="1">
                <a:latin typeface="Georgia Pro"/>
                <a:ea typeface="+mj-lt"/>
                <a:cs typeface="+mj-lt"/>
              </a:rPr>
              <a:t>Ostrołęką</a:t>
            </a:r>
            <a:r>
              <a:rPr lang="en-US" sz="2000">
                <a:latin typeface="Georgia Pro"/>
                <a:ea typeface="+mj-lt"/>
                <a:cs typeface="+mj-lt"/>
              </a:rPr>
              <a:t> w 1831 </a:t>
            </a:r>
            <a:r>
              <a:rPr lang="en-US" sz="2000" err="1">
                <a:latin typeface="Georgia Pro"/>
                <a:ea typeface="+mj-lt"/>
                <a:cs typeface="+mj-lt"/>
              </a:rPr>
              <a:t>roku</a:t>
            </a:r>
            <a:r>
              <a:rPr lang="en-US" sz="2000">
                <a:latin typeface="Georgia Pro"/>
                <a:ea typeface="+mj-lt"/>
                <a:cs typeface="+mj-lt"/>
              </a:rPr>
              <a:t>, </a:t>
            </a:r>
            <a:r>
              <a:rPr lang="en-US" sz="2000" err="1">
                <a:latin typeface="Georgia Pro"/>
                <a:ea typeface="+mj-lt"/>
                <a:cs typeface="+mj-lt"/>
              </a:rPr>
              <a:t>drugiej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największej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Powstania</a:t>
            </a:r>
            <a:r>
              <a:rPr lang="en-US" sz="2000">
                <a:latin typeface="Georgia Pro"/>
                <a:ea typeface="+mj-lt"/>
                <a:cs typeface="+mj-lt"/>
              </a:rPr>
              <a:t> </a:t>
            </a:r>
            <a:r>
              <a:rPr lang="en-US" sz="2000" err="1">
                <a:latin typeface="Georgia Pro"/>
                <a:ea typeface="+mj-lt"/>
                <a:cs typeface="+mj-lt"/>
              </a:rPr>
              <a:t>Listopadowego</a:t>
            </a:r>
            <a:r>
              <a:rPr lang="en-US" sz="2000">
                <a:latin typeface="Georgia Pro"/>
                <a:ea typeface="+mj-lt"/>
                <a:cs typeface="+mj-lt"/>
              </a:rPr>
              <a:t>.</a:t>
            </a:r>
            <a:endParaRPr lang="en-US" sz="2000">
              <a:latin typeface="Georgia Pro"/>
              <a:cs typeface="Calibri Light"/>
            </a:endParaRPr>
          </a:p>
        </p:txBody>
      </p:sp>
      <p:pic>
        <p:nvPicPr>
          <p:cNvPr id="4" name="Obraz 3" descr="Obraz zawierający na wolnym powietrzu, niebo, miejsce pochówku, budynek&#10;&#10;Opis wygenerowany automatycznie">
            <a:extLst>
              <a:ext uri="{FF2B5EF4-FFF2-40B4-BE49-F238E27FC236}">
                <a16:creationId xmlns:a16="http://schemas.microsoft.com/office/drawing/2014/main" id="{5D443DF6-F74D-23B3-7EE0-31B540EE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1" y="1387104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3B8261-044E-F3C6-14F8-143CE721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61" y="1600200"/>
            <a:ext cx="8556276" cy="32358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>
                <a:latin typeface="Sitka Heading"/>
                <a:cs typeface="Calibri Light"/>
              </a:rPr>
              <a:t>If you get hungry during the trip...</a:t>
            </a:r>
            <a:br>
              <a:rPr lang="en-US" sz="4800">
                <a:latin typeface="Sitka Heading"/>
                <a:cs typeface="Calibri Light"/>
              </a:rPr>
            </a:br>
            <a:br>
              <a:rPr lang="en-US" sz="4800">
                <a:cs typeface="Calibri Light"/>
              </a:rPr>
            </a:br>
            <a:r>
              <a:rPr lang="en-US" sz="4800" err="1">
                <a:latin typeface="Georgia Pro"/>
                <a:cs typeface="Calibri Light"/>
              </a:rPr>
              <a:t>Jeśli</a:t>
            </a:r>
            <a:r>
              <a:rPr lang="en-US" sz="4800">
                <a:latin typeface="Georgia Pro"/>
                <a:cs typeface="Calibri Light"/>
              </a:rPr>
              <a:t> </a:t>
            </a:r>
            <a:r>
              <a:rPr lang="en-US" sz="4800" err="1">
                <a:latin typeface="Georgia Pro"/>
                <a:cs typeface="Calibri Light"/>
              </a:rPr>
              <a:t>zgłodniejesz</a:t>
            </a:r>
            <a:r>
              <a:rPr lang="en-US" sz="4800">
                <a:latin typeface="Georgia Pro"/>
                <a:cs typeface="Calibri Light"/>
              </a:rPr>
              <a:t> </a:t>
            </a:r>
            <a:r>
              <a:rPr lang="en-US" sz="4800" err="1">
                <a:latin typeface="Georgia Pro"/>
                <a:cs typeface="Calibri Light"/>
              </a:rPr>
              <a:t>podczas</a:t>
            </a:r>
            <a:r>
              <a:rPr lang="en-US" sz="4800">
                <a:latin typeface="Georgia Pro"/>
                <a:cs typeface="Calibri Light"/>
              </a:rPr>
              <a:t> </a:t>
            </a:r>
            <a:r>
              <a:rPr lang="en-US" sz="4800" err="1">
                <a:latin typeface="Georgia Pro"/>
                <a:cs typeface="Calibri Light"/>
              </a:rPr>
              <a:t>wycieczki</a:t>
            </a:r>
            <a:r>
              <a:rPr lang="en-US" sz="4800">
                <a:latin typeface="Georgia Pro"/>
                <a:cs typeface="Calibri Light"/>
              </a:rPr>
              <a:t>...</a:t>
            </a:r>
            <a:endParaRPr lang="en-US" sz="4800" kern="1200">
              <a:solidFill>
                <a:schemeClr val="tx1"/>
              </a:solidFill>
              <a:latin typeface="Georgia Pro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41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A short introduction...  Krótkie wprowadzenie... </vt:lpstr>
      <vt:lpstr> </vt:lpstr>
      <vt:lpstr>Main attractions...  Główne atrakcje... </vt:lpstr>
      <vt:lpstr>In the middle of the former market place, called Bem's, Square,there is a monument of Gen. Józef Bem, unveiled in 1973.  Pomnik Generała Józefa Bema znajduje się  na placu zwanym ostrołęckim rynkiem. Pomnik odsłonięto w 1973r.</vt:lpstr>
      <vt:lpstr> Founded in 1975, the Museum of Kurpie Culture in Ostrołęka is housed in a nineteenth century post office building. It collects antiques, documents and works of art associated with the Kurpiowszczyzna region.   Założone w 1975 roku Muzeum Kultury Kurpiowskiej w Ostrołęce mieści się w XIX-wiecznym budynku poczty. Gromadzi antyki, dokumenty i dzieła sztuki związane z Kurpiowszczyzną </vt:lpstr>
      <vt:lpstr> One of the most important monuments in Ostrołęka is the church of St. Nawiedzenia Najświętszej Maryi Panny, built in 1399.   Jednym z najważniejszych zabytków Ostrołęki jest kościół pw. Nawiedzenia Najświętszej Maryi Panny, zbudowany w 1399r.  </vt:lpstr>
      <vt:lpstr>The monument was built to commemorate the hundredth anniversary of the Battle of Ostroleka in 1831, the second largest battle of the November Uprising.  Mauzoleum zostało wybudowane w celu uczczenia setnej rocznicy bitwy pod Ostrołęką w 1831 roku, drugiej największej Powstania Listopadowego.</vt:lpstr>
      <vt:lpstr>If you get hungry during the trip...  Jeśli zgłodniejesz podczas wycieczki...</vt:lpstr>
      <vt:lpstr>"Kugiel" is one of the most known restaurants in Ostrołęka. You can eat there traditional regional dishes.    Restauracja ,,Kugiel" to jedna z najbardziej znanych w Ostrołece. Możemy w nim zjeść tradycyjne dania kurpiowskie.</vt:lpstr>
      <vt:lpstr>Prezentacja programu PowerPoint</vt:lpstr>
      <vt:lpstr>Bliny Kurpiowskie is certainly a way to make your day better.  They are flatbreads with curled milk.   Bliny Kurpiowskie to z pewnością sposób na umilenie sobie dnia. Są to placki z zsiadłym mlekiem</vt:lpstr>
      <vt:lpstr>And if you don't have a place to sleep...   A jeśli nie masz gdzie przenocować...</vt:lpstr>
      <vt:lpstr>"Elba Hotel" is located on the avenue Wojska Polskiego 30. It's housed in a modern building near the greenery. The hotel can be reached very easily, for example: by public transportation.   ,,Elba Hotel" znajduje się przy alei Wojska Polskiego 30. Mieści się w nowoczesnym budynku w pobliżu zieleni. Do hotelu można dojechać w bardzo łatwy sposób, np. komunikacją miejską</vt:lpstr>
      <vt:lpstr> ,,Hotel Restauracja Nad Narwią", znajdujący się przy ulicy Wioślarskiej 2, to nowo odbudowany obiekt na kanwie dawnej przystani wioślarskiej. Zza okna wyłania się rzeka. Hotel także oferuje posiłki.</vt:lpstr>
      <vt:lpstr>  Public transportation in our city.   Komunikacja w naszym mieście. </vt:lpstr>
      <vt:lpstr> There is free public transport in our city, MZK. It runs on 28 lines even outside Ostrołęka.   W naszym mieście funkcjonuje bezpłatna komunikacja miejska, MZK. Kursuje ona na 28 liniach, nawet poza obszary Ostrołęki.</vt:lpstr>
      <vt:lpstr>Z dworca PKP, znajdującym się na placu Dworcowym, można pojechać do wielu miast np. Warszawy lub Chorzel. </vt:lpstr>
      <vt:lpstr>If you liked this place, next time come with your friends :)   Jeśli spodobało Ci się u nas, następnym razem zabierz znajomych ze sobą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4</cp:revision>
  <dcterms:created xsi:type="dcterms:W3CDTF">2023-10-28T18:13:18Z</dcterms:created>
  <dcterms:modified xsi:type="dcterms:W3CDTF">2023-10-31T13:05:31Z</dcterms:modified>
</cp:coreProperties>
</file>